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Source Code Pro"/>
      <p:regular r:id="rId21"/>
      <p:bold r:id="rId22"/>
      <p:italic r:id="rId23"/>
      <p:boldItalic r:id="rId24"/>
    </p:embeddedFont>
    <p:embeddedFont>
      <p:font typeface="Oswa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SourceCodePro-bold.fntdata"/><Relationship Id="rId21" Type="http://schemas.openxmlformats.org/officeDocument/2006/relationships/font" Target="fonts/SourceCodePro-regular.fntdata"/><Relationship Id="rId24" Type="http://schemas.openxmlformats.org/officeDocument/2006/relationships/font" Target="fonts/SourceCodePro-boldItalic.fntdata"/><Relationship Id="rId23" Type="http://schemas.openxmlformats.org/officeDocument/2006/relationships/font" Target="fonts/SourceCodePr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f0fde1ee9a_0_20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f0fde1ee9a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f0fde1ee9a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f0fde1ee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f0fde1ee9a_0_2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f0fde1ee9a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0fde1ee9a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0fde1ee9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f0fde1ee9a_0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f0fde1ee9a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f0fde1ee9a_0_1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f0fde1ee9a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f0fde1ee9a_0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f0fde1ee9a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f0fde1ee9a_0_1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f0fde1ee9a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f0fde1ee9a_0_20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f0fde1ee9a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youtube.com/watch?v=XDOayQIuC78" TargetMode="External"/><Relationship Id="rId4" Type="http://schemas.openxmlformats.org/officeDocument/2006/relationships/hyperlink" Target="https://certiprof.com/pages/scrum-foundation-certificate-fre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youtu.be/7BufKLx9LGs?si=IMncPiADSFwNq90D" TargetMode="External"/><Relationship Id="rId4" Type="http://schemas.openxmlformats.org/officeDocument/2006/relationships/hyperlink" Target="https://youtu.be/AdwaVcpBjmQ?si=J4oO6INH6yC1nqFq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8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Capstone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Material Complementario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"/>
          <p:cNvSpPr txBox="1"/>
          <p:nvPr>
            <p:ph type="title"/>
          </p:nvPr>
        </p:nvSpPr>
        <p:spPr>
          <a:xfrm>
            <a:off x="311700" y="34775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Problemas comunes</a:t>
            </a:r>
            <a:endParaRPr/>
          </a:p>
        </p:txBody>
      </p:sp>
      <p:sp>
        <p:nvSpPr>
          <p:cNvPr id="216" name="Google Shape;216;p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piensa que es una asignatura </a:t>
            </a:r>
            <a:r>
              <a:rPr lang="es"/>
              <a:t>común</a:t>
            </a:r>
            <a:r>
              <a:rPr lang="es"/>
              <a:t> y se enfocan en la asistencia y en la “prueba”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Tratan de “convencer” al docente de un proyecto que no es viable de realizar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No levantan oportunamente riesgos/problemas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No seleccionan adecuadamente las tecnologías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3"/>
          <p:cNvSpPr txBox="1"/>
          <p:nvPr>
            <p:ph type="title"/>
          </p:nvPr>
        </p:nvSpPr>
        <p:spPr>
          <a:xfrm>
            <a:off x="490250" y="528900"/>
            <a:ext cx="74166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Estamos comenzando el fin de su proceso de formación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s" sz="2400"/>
              <a:t>Arturo Guerra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99094" y="38"/>
            <a:ext cx="7595700" cy="6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Material complementario</a:t>
            </a:r>
            <a:endParaRPr sz="3100"/>
          </a:p>
        </p:txBody>
      </p:sp>
      <p:sp>
        <p:nvSpPr>
          <p:cNvPr id="69" name="Google Shape;69;p14"/>
          <p:cNvSpPr/>
          <p:nvPr/>
        </p:nvSpPr>
        <p:spPr>
          <a:xfrm>
            <a:off x="3335463" y="1108462"/>
            <a:ext cx="1007100" cy="300300"/>
          </a:xfrm>
          <a:prstGeom prst="rect">
            <a:avLst/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 Comple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4354429" y="1108462"/>
            <a:ext cx="1007100" cy="300300"/>
          </a:xfrm>
          <a:prstGeom prst="rect">
            <a:avLst/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Cumple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5373412" y="1108462"/>
            <a:ext cx="2827800" cy="300300"/>
          </a:xfrm>
          <a:prstGeom prst="rect">
            <a:avLst/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Condición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942788" y="1108462"/>
            <a:ext cx="2380800" cy="300300"/>
          </a:xfrm>
          <a:prstGeom prst="rect">
            <a:avLst/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" name="Google Shape;73;p14"/>
          <p:cNvGrpSpPr/>
          <p:nvPr/>
        </p:nvGrpSpPr>
        <p:grpSpPr>
          <a:xfrm>
            <a:off x="943723" y="1419600"/>
            <a:ext cx="7257489" cy="674450"/>
            <a:chOff x="943723" y="3098500"/>
            <a:chExt cx="7257489" cy="674450"/>
          </a:xfrm>
        </p:grpSpPr>
        <p:sp>
          <p:nvSpPr>
            <p:cNvPr id="74" name="Google Shape;74;p14"/>
            <p:cNvSpPr/>
            <p:nvPr/>
          </p:nvSpPr>
          <p:spPr>
            <a:xfrm>
              <a:off x="5373412" y="3098513"/>
              <a:ext cx="28278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2100" lvl="0" marL="3429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Cumple con al menos 3 competencias de carrera 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943723" y="3098500"/>
              <a:ext cx="23799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1632122" y="3098513"/>
              <a:ext cx="674400" cy="674400"/>
            </a:xfrm>
            <a:prstGeom prst="rtTriangle">
              <a:avLst/>
            </a:prstGeom>
            <a:solidFill>
              <a:srgbClr val="0E63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943723" y="3098513"/>
              <a:ext cx="687600" cy="674400"/>
            </a:xfrm>
            <a:prstGeom prst="rtTriangle">
              <a:avLst/>
            </a:prstGeom>
            <a:solidFill>
              <a:srgbClr val="307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3335463" y="309851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4354429" y="309851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1210848" y="309855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 rot="-2700000">
              <a:off x="4705031" y="3336392"/>
              <a:ext cx="305894" cy="116673"/>
            </a:xfrm>
            <a:prstGeom prst="corner">
              <a:avLst>
                <a:gd fmla="val 18804" name="adj1"/>
                <a:gd fmla="val 1814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3633813" y="3230513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1704725" y="309855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Competencias de Carrera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4" name="Google Shape;84;p14"/>
          <p:cNvGrpSpPr/>
          <p:nvPr/>
        </p:nvGrpSpPr>
        <p:grpSpPr>
          <a:xfrm>
            <a:off x="943723" y="2104875"/>
            <a:ext cx="7257489" cy="674450"/>
            <a:chOff x="943723" y="3783775"/>
            <a:chExt cx="7257489" cy="674450"/>
          </a:xfrm>
        </p:grpSpPr>
        <p:sp>
          <p:nvSpPr>
            <p:cNvPr id="85" name="Google Shape;85;p14"/>
            <p:cNvSpPr/>
            <p:nvPr/>
          </p:nvSpPr>
          <p:spPr>
            <a:xfrm>
              <a:off x="5373412" y="3783788"/>
              <a:ext cx="28278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2100" lvl="0" marL="3429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El proyecto resuelve una problemática real 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943723" y="3783775"/>
              <a:ext cx="23799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1632122" y="3783788"/>
              <a:ext cx="674400" cy="674400"/>
            </a:xfrm>
            <a:prstGeom prst="rtTriangle">
              <a:avLst/>
            </a:prstGeom>
            <a:solidFill>
              <a:srgbClr val="0E63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943723" y="3783788"/>
              <a:ext cx="687600" cy="674400"/>
            </a:xfrm>
            <a:prstGeom prst="rtTriangle">
              <a:avLst/>
            </a:prstGeom>
            <a:solidFill>
              <a:srgbClr val="307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3335463" y="3783788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4354429" y="3783788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1210848" y="3783832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 rot="-2700000">
              <a:off x="4705031" y="4021667"/>
              <a:ext cx="305894" cy="116673"/>
            </a:xfrm>
            <a:prstGeom prst="corner">
              <a:avLst>
                <a:gd fmla="val 18804" name="adj1"/>
                <a:gd fmla="val 1814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3633813" y="3915788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1704725" y="3783825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Pertinencia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5" name="Google Shape;95;p14"/>
          <p:cNvGrpSpPr/>
          <p:nvPr/>
        </p:nvGrpSpPr>
        <p:grpSpPr>
          <a:xfrm>
            <a:off x="943723" y="2790150"/>
            <a:ext cx="7257489" cy="674450"/>
            <a:chOff x="943723" y="4469050"/>
            <a:chExt cx="7257489" cy="674450"/>
          </a:xfrm>
        </p:grpSpPr>
        <p:sp>
          <p:nvSpPr>
            <p:cNvPr id="96" name="Google Shape;96;p14"/>
            <p:cNvSpPr/>
            <p:nvPr/>
          </p:nvSpPr>
          <p:spPr>
            <a:xfrm>
              <a:off x="5373412" y="4469063"/>
              <a:ext cx="28278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2100" lvl="0" marL="3429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El proyecto es algo que no existe y muestra características de innovadoras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3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 rot="-2700000">
              <a:off x="4705031" y="4706942"/>
              <a:ext cx="305894" cy="116673"/>
            </a:xfrm>
            <a:prstGeom prst="corner">
              <a:avLst>
                <a:gd fmla="val 18804" name="adj1"/>
                <a:gd fmla="val 1814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633813" y="4601063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Innovación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6" name="Google Shape;106;p14"/>
          <p:cNvGrpSpPr/>
          <p:nvPr/>
        </p:nvGrpSpPr>
        <p:grpSpPr>
          <a:xfrm>
            <a:off x="943731" y="3475439"/>
            <a:ext cx="7257489" cy="774403"/>
            <a:chOff x="943723" y="4469050"/>
            <a:chExt cx="7257489" cy="674450"/>
          </a:xfrm>
        </p:grpSpPr>
        <p:sp>
          <p:nvSpPr>
            <p:cNvPr id="107" name="Google Shape;107;p14"/>
            <p:cNvSpPr/>
            <p:nvPr/>
          </p:nvSpPr>
          <p:spPr>
            <a:xfrm>
              <a:off x="5373412" y="4469063"/>
              <a:ext cx="28278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21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 cuenta con acceso a datos o conocimiento real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 puede realizar durante el semestre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3429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Existe la tecnología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3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 rot="-2700000">
              <a:off x="4705031" y="4706942"/>
              <a:ext cx="305894" cy="116673"/>
            </a:xfrm>
            <a:prstGeom prst="corner">
              <a:avLst>
                <a:gd fmla="val 18804" name="adj1"/>
                <a:gd fmla="val 1814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3633813" y="4601063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Factibilidad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7" name="Google Shape;117;p14"/>
          <p:cNvGrpSpPr/>
          <p:nvPr/>
        </p:nvGrpSpPr>
        <p:grpSpPr>
          <a:xfrm>
            <a:off x="943723" y="4275000"/>
            <a:ext cx="7257489" cy="674450"/>
            <a:chOff x="943723" y="4469050"/>
            <a:chExt cx="7257489" cy="674450"/>
          </a:xfrm>
        </p:grpSpPr>
        <p:sp>
          <p:nvSpPr>
            <p:cNvPr id="118" name="Google Shape;118;p14"/>
            <p:cNvSpPr/>
            <p:nvPr/>
          </p:nvSpPr>
          <p:spPr>
            <a:xfrm>
              <a:off x="5373412" y="4469063"/>
              <a:ext cx="28278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92100" lvl="0" marL="3429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 deberá gestionar el proyecto 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3429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 usarán buenas prácticas y patrones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2100" lvl="0" marL="3429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Roboto"/>
                <a:buChar char="●"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Asegurar la calidad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3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5" name="Google Shape;125;p14"/>
            <p:cNvSpPr/>
            <p:nvPr/>
          </p:nvSpPr>
          <p:spPr>
            <a:xfrm rot="-2700000">
              <a:off x="4705031" y="4706942"/>
              <a:ext cx="305894" cy="116673"/>
            </a:xfrm>
            <a:prstGeom prst="corner">
              <a:avLst>
                <a:gd fmla="val 18804" name="adj1"/>
                <a:gd fmla="val 1814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3633813" y="4601063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Calidad Profesional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8" name="Google Shape;128;p14"/>
          <p:cNvSpPr txBox="1"/>
          <p:nvPr/>
        </p:nvSpPr>
        <p:spPr>
          <a:xfrm>
            <a:off x="943706" y="609113"/>
            <a:ext cx="64728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¿Es el proyecto válido para abordar en la asignatura?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5"/>
          <p:cNvSpPr txBox="1"/>
          <p:nvPr>
            <p:ph type="title"/>
          </p:nvPr>
        </p:nvSpPr>
        <p:spPr>
          <a:xfrm>
            <a:off x="99094" y="38"/>
            <a:ext cx="7595700" cy="6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Material complementario</a:t>
            </a:r>
            <a:endParaRPr sz="3100"/>
          </a:p>
        </p:txBody>
      </p:sp>
      <p:sp>
        <p:nvSpPr>
          <p:cNvPr id="134" name="Google Shape;134;p15"/>
          <p:cNvSpPr txBox="1"/>
          <p:nvPr/>
        </p:nvSpPr>
        <p:spPr>
          <a:xfrm>
            <a:off x="737306" y="609038"/>
            <a:ext cx="64728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¿Cómo se si mi proyecto es interesante para abordar en la asignatura?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5"/>
          <p:cNvSpPr txBox="1"/>
          <p:nvPr/>
        </p:nvSpPr>
        <p:spPr>
          <a:xfrm>
            <a:off x="1040250" y="1519100"/>
            <a:ext cx="7347900" cy="24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¿Cuál es mi propuesta de valor?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¿Qué problema resuelve mi idea?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¿Qué hace mi idea diferente o mejor que las soluciones existentes?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¿Quién es mi mercado objetivo?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¿Quiénes son mis clientes potenciales?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¿Quiénes son mis competidores directos e indirectos?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¿Cuál es el tamaño del mercado?¿Está creciendo o es estable?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6"/>
          <p:cNvSpPr/>
          <p:nvPr/>
        </p:nvSpPr>
        <p:spPr>
          <a:xfrm>
            <a:off x="4836231" y="2743624"/>
            <a:ext cx="1958400" cy="133500"/>
          </a:xfrm>
          <a:prstGeom prst="rect">
            <a:avLst/>
          </a:prstGeom>
          <a:solidFill>
            <a:srgbClr val="0E94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6"/>
          <p:cNvGrpSpPr/>
          <p:nvPr/>
        </p:nvGrpSpPr>
        <p:grpSpPr>
          <a:xfrm>
            <a:off x="4795267" y="2464285"/>
            <a:ext cx="92400" cy="411825"/>
            <a:chOff x="845575" y="2563700"/>
            <a:chExt cx="92400" cy="411825"/>
          </a:xfrm>
        </p:grpSpPr>
        <p:cxnSp>
          <p:nvCxnSpPr>
            <p:cNvPr id="142" name="Google Shape;142;p16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3" name="Google Shape;143;p16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6"/>
          <p:cNvSpPr/>
          <p:nvPr/>
        </p:nvSpPr>
        <p:spPr>
          <a:xfrm>
            <a:off x="6794530" y="2743624"/>
            <a:ext cx="2349300" cy="133500"/>
          </a:xfrm>
          <a:prstGeom prst="rect">
            <a:avLst/>
          </a:prstGeom>
          <a:solidFill>
            <a:srgbClr val="0856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 txBox="1"/>
          <p:nvPr/>
        </p:nvSpPr>
        <p:spPr>
          <a:xfrm>
            <a:off x="6709107" y="1871663"/>
            <a:ext cx="12390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1200">
                <a:latin typeface="Roboto"/>
                <a:ea typeface="Roboto"/>
                <a:cs typeface="Roboto"/>
                <a:sym typeface="Roboto"/>
              </a:rPr>
              <a:t>Metodología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2877930" y="2743624"/>
            <a:ext cx="1958400" cy="133500"/>
          </a:xfrm>
          <a:prstGeom prst="rect">
            <a:avLst/>
          </a:prstGeom>
          <a:solidFill>
            <a:srgbClr val="0856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 txBox="1"/>
          <p:nvPr/>
        </p:nvSpPr>
        <p:spPr>
          <a:xfrm>
            <a:off x="2917894" y="2930644"/>
            <a:ext cx="16065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Mapa de Usuarios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Historias de Usuarios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Diseño del sistema (Figma)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16"/>
          <p:cNvSpPr txBox="1"/>
          <p:nvPr/>
        </p:nvSpPr>
        <p:spPr>
          <a:xfrm>
            <a:off x="620738" y="883781"/>
            <a:ext cx="647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flujo se debe seguir?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6"/>
          <p:cNvSpPr txBox="1"/>
          <p:nvPr>
            <p:ph type="title"/>
          </p:nvPr>
        </p:nvSpPr>
        <p:spPr>
          <a:xfrm>
            <a:off x="99094" y="38"/>
            <a:ext cx="7595700" cy="6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Material complementario</a:t>
            </a:r>
            <a:endParaRPr sz="3100"/>
          </a:p>
        </p:txBody>
      </p:sp>
      <p:sp>
        <p:nvSpPr>
          <p:cNvPr id="150" name="Google Shape;150;p16"/>
          <p:cNvSpPr/>
          <p:nvPr/>
        </p:nvSpPr>
        <p:spPr>
          <a:xfrm>
            <a:off x="919627" y="2743624"/>
            <a:ext cx="1958400" cy="133500"/>
          </a:xfrm>
          <a:prstGeom prst="rect">
            <a:avLst/>
          </a:prstGeom>
          <a:solidFill>
            <a:srgbClr val="0E94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16"/>
          <p:cNvGrpSpPr/>
          <p:nvPr/>
        </p:nvGrpSpPr>
        <p:grpSpPr>
          <a:xfrm>
            <a:off x="868074" y="2464285"/>
            <a:ext cx="92400" cy="411825"/>
            <a:chOff x="845575" y="2563700"/>
            <a:chExt cx="92400" cy="411825"/>
          </a:xfrm>
        </p:grpSpPr>
        <p:cxnSp>
          <p:nvCxnSpPr>
            <p:cNvPr id="152" name="Google Shape;152;p16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3" name="Google Shape;153;p16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16"/>
          <p:cNvSpPr txBox="1"/>
          <p:nvPr/>
        </p:nvSpPr>
        <p:spPr>
          <a:xfrm>
            <a:off x="870058" y="1871663"/>
            <a:ext cx="1060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1200">
                <a:latin typeface="Roboto"/>
                <a:ea typeface="Roboto"/>
                <a:cs typeface="Roboto"/>
                <a:sym typeface="Roboto"/>
              </a:rPr>
              <a:t>Idea / Aprobación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16"/>
          <p:cNvSpPr txBox="1"/>
          <p:nvPr/>
        </p:nvSpPr>
        <p:spPr>
          <a:xfrm>
            <a:off x="2772321" y="1871663"/>
            <a:ext cx="1060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1200">
                <a:latin typeface="Roboto"/>
                <a:ea typeface="Roboto"/>
                <a:cs typeface="Roboto"/>
                <a:sym typeface="Roboto"/>
              </a:rPr>
              <a:t>Definir Alcance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6"/>
          <p:cNvSpPr txBox="1"/>
          <p:nvPr/>
        </p:nvSpPr>
        <p:spPr>
          <a:xfrm>
            <a:off x="4759746" y="1871663"/>
            <a:ext cx="1060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1200">
                <a:latin typeface="Roboto"/>
                <a:ea typeface="Roboto"/>
                <a:cs typeface="Roboto"/>
                <a:sym typeface="Roboto"/>
              </a:rPr>
              <a:t>Solución Técnica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7" name="Google Shape;157;p16"/>
          <p:cNvGrpSpPr/>
          <p:nvPr/>
        </p:nvGrpSpPr>
        <p:grpSpPr>
          <a:xfrm>
            <a:off x="2868324" y="2464285"/>
            <a:ext cx="92400" cy="411825"/>
            <a:chOff x="845575" y="2563700"/>
            <a:chExt cx="92400" cy="411825"/>
          </a:xfrm>
        </p:grpSpPr>
        <p:cxnSp>
          <p:nvCxnSpPr>
            <p:cNvPr id="158" name="Google Shape;158;p16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9" name="Google Shape;159;p16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" name="Google Shape;160;p16"/>
          <p:cNvSpPr txBox="1"/>
          <p:nvPr/>
        </p:nvSpPr>
        <p:spPr>
          <a:xfrm>
            <a:off x="4832401" y="2930644"/>
            <a:ext cx="14013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Arquitectura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Herramientas desarrollo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Entorno (Cloud)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Repositorio de código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1" name="Google Shape;161;p16"/>
          <p:cNvGrpSpPr/>
          <p:nvPr/>
        </p:nvGrpSpPr>
        <p:grpSpPr>
          <a:xfrm>
            <a:off x="6738367" y="2464285"/>
            <a:ext cx="92400" cy="411825"/>
            <a:chOff x="845575" y="2563700"/>
            <a:chExt cx="92400" cy="411825"/>
          </a:xfrm>
        </p:grpSpPr>
        <p:cxnSp>
          <p:nvCxnSpPr>
            <p:cNvPr id="162" name="Google Shape;162;p16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3" name="Google Shape;163;p16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16"/>
          <p:cNvSpPr txBox="1"/>
          <p:nvPr/>
        </p:nvSpPr>
        <p:spPr>
          <a:xfrm>
            <a:off x="6830737" y="2930644"/>
            <a:ext cx="20211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Seleccionar Metodología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Generar Planificación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Proyecto para Gestión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Repositorio de Documentación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16"/>
          <p:cNvSpPr txBox="1"/>
          <p:nvPr/>
        </p:nvSpPr>
        <p:spPr>
          <a:xfrm>
            <a:off x="919632" y="2930644"/>
            <a:ext cx="14013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Proyecto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latin typeface="Roboto"/>
                <a:ea typeface="Roboto"/>
                <a:cs typeface="Roboto"/>
                <a:sym typeface="Roboto"/>
              </a:rPr>
              <a:t>Equipo/Roles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 txBox="1"/>
          <p:nvPr>
            <p:ph type="title"/>
          </p:nvPr>
        </p:nvSpPr>
        <p:spPr>
          <a:xfrm>
            <a:off x="389231" y="207806"/>
            <a:ext cx="78867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Seleccionar metodología de Desarrollo</a:t>
            </a:r>
            <a:endParaRPr/>
          </a:p>
        </p:txBody>
      </p:sp>
      <p:cxnSp>
        <p:nvCxnSpPr>
          <p:cNvPr id="171" name="Google Shape;171;p17"/>
          <p:cNvCxnSpPr>
            <a:stCxn id="172" idx="2"/>
            <a:endCxn id="173" idx="1"/>
          </p:cNvCxnSpPr>
          <p:nvPr/>
        </p:nvCxnSpPr>
        <p:spPr>
          <a:xfrm>
            <a:off x="2259169" y="2918513"/>
            <a:ext cx="609600" cy="923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17"/>
          <p:cNvCxnSpPr>
            <a:stCxn id="172" idx="2"/>
            <a:endCxn id="175" idx="1"/>
          </p:cNvCxnSpPr>
          <p:nvPr/>
        </p:nvCxnSpPr>
        <p:spPr>
          <a:xfrm flipH="1" rot="10800000">
            <a:off x="2259169" y="2022713"/>
            <a:ext cx="609600" cy="895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2" name="Google Shape;172;p17"/>
          <p:cNvSpPr/>
          <p:nvPr/>
        </p:nvSpPr>
        <p:spPr>
          <a:xfrm rot="-5400000">
            <a:off x="375919" y="2655863"/>
            <a:ext cx="3241200" cy="525300"/>
          </a:xfrm>
          <a:prstGeom prst="roundRect">
            <a:avLst>
              <a:gd fmla="val 16667" name="adj"/>
            </a:avLst>
          </a:prstGeom>
          <a:solidFill>
            <a:srgbClr val="840D35"/>
          </a:solidFill>
          <a:ln cap="flat" cmpd="sng" w="9525">
            <a:solidFill>
              <a:srgbClr val="840D3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En base a la claridad de Requerimientos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2868769" y="1759936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B6124A"/>
          </a:solidFill>
          <a:ln cap="flat" cmpd="sng" w="9525">
            <a:solidFill>
              <a:srgbClr val="B6124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Cascada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17"/>
          <p:cNvSpPr/>
          <p:nvPr/>
        </p:nvSpPr>
        <p:spPr>
          <a:xfrm>
            <a:off x="2868769" y="3579536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B6124A"/>
          </a:solidFill>
          <a:ln cap="flat" cmpd="sng" w="9525">
            <a:solidFill>
              <a:srgbClr val="B6124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Agil (Scrum)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17"/>
          <p:cNvSpPr txBox="1"/>
          <p:nvPr/>
        </p:nvSpPr>
        <p:spPr>
          <a:xfrm>
            <a:off x="5296406" y="4104919"/>
            <a:ext cx="3667800" cy="5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u="sng">
                <a:solidFill>
                  <a:schemeClr val="hlink"/>
                </a:solidFill>
                <a:hlinkClick r:id="rId3"/>
              </a:rPr>
              <a:t>https://www.youtube.com/watch?v=XDOayQIuC78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https://certiprof.com/pages/scrum-foundation-certificate-free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7"/>
          <p:cNvSpPr txBox="1"/>
          <p:nvPr/>
        </p:nvSpPr>
        <p:spPr>
          <a:xfrm>
            <a:off x="5268899" y="1759931"/>
            <a:ext cx="21378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Alcance Claro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Usuarios reales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17"/>
          <p:cNvSpPr txBox="1"/>
          <p:nvPr/>
        </p:nvSpPr>
        <p:spPr>
          <a:xfrm>
            <a:off x="5268899" y="3579544"/>
            <a:ext cx="21378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Generación de Producto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Startup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8"/>
          <p:cNvSpPr txBox="1"/>
          <p:nvPr>
            <p:ph type="title"/>
          </p:nvPr>
        </p:nvSpPr>
        <p:spPr>
          <a:xfrm>
            <a:off x="389231" y="207806"/>
            <a:ext cx="78867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 del Sistema</a:t>
            </a:r>
            <a:endParaRPr/>
          </a:p>
        </p:txBody>
      </p:sp>
      <p:sp>
        <p:nvSpPr>
          <p:cNvPr id="184" name="Google Shape;184;p18"/>
          <p:cNvSpPr txBox="1"/>
          <p:nvPr/>
        </p:nvSpPr>
        <p:spPr>
          <a:xfrm>
            <a:off x="2081498" y="4014725"/>
            <a:ext cx="37308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hlinkClick r:id="rId3"/>
              </a:rPr>
              <a:t>https://youtu.be/7BufKLx9LGs?si=IMncPiADSFwNq90D</a:t>
            </a:r>
            <a:endParaRPr sz="1100">
              <a:solidFill>
                <a:schemeClr val="hlink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hlinkClick r:id="rId4"/>
              </a:rPr>
              <a:t>https://youtu.be/AdwaVcpBjmQ?si=J4oO6INH6yC1nqFq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8"/>
          <p:cNvSpPr txBox="1"/>
          <p:nvPr/>
        </p:nvSpPr>
        <p:spPr>
          <a:xfrm>
            <a:off x="1018181" y="1445175"/>
            <a:ext cx="67332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98450" lvl="0" marL="3429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Independiente de la metodología, se debe generar una propuesta visual del sistema implementar</a:t>
            </a:r>
            <a:endParaRPr sz="21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Generar principales funcionalidades por roles</a:t>
            </a:r>
            <a:endParaRPr sz="21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Se sugiere usar alguna herramienta como Figma o </a:t>
            </a: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Miró</a:t>
            </a:r>
            <a:endParaRPr sz="21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8"/>
          <p:cNvSpPr txBox="1"/>
          <p:nvPr/>
        </p:nvSpPr>
        <p:spPr>
          <a:xfrm>
            <a:off x="853219" y="4014725"/>
            <a:ext cx="12282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Material de apoyo Figma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Ordenador portátil Chromebook abierto" id="187" name="Google Shape;18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2050" y="3323700"/>
            <a:ext cx="1919999" cy="1032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de escritorio" id="188" name="Google Shape;188;p18"/>
          <p:cNvPicPr preferRelativeResize="0"/>
          <p:nvPr/>
        </p:nvPicPr>
        <p:blipFill rotWithShape="1">
          <a:blip r:embed="rId6">
            <a:alphaModFix/>
          </a:blip>
          <a:srcRect b="24800" l="0" r="0" t="0"/>
          <a:stretch/>
        </p:blipFill>
        <p:spPr>
          <a:xfrm>
            <a:off x="7135090" y="3411205"/>
            <a:ext cx="1422172" cy="7276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egro en posición vertical" id="189" name="Google Shape;18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84674" y="3600318"/>
            <a:ext cx="575394" cy="10252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móvil" id="190" name="Google Shape;190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212339" y="3685486"/>
            <a:ext cx="520063" cy="838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 txBox="1"/>
          <p:nvPr>
            <p:ph type="title"/>
          </p:nvPr>
        </p:nvSpPr>
        <p:spPr>
          <a:xfrm>
            <a:off x="389231" y="207806"/>
            <a:ext cx="78867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Generar Planificación</a:t>
            </a:r>
            <a:endParaRPr/>
          </a:p>
        </p:txBody>
      </p:sp>
      <p:sp>
        <p:nvSpPr>
          <p:cNvPr id="196" name="Google Shape;196;p19"/>
          <p:cNvSpPr txBox="1"/>
          <p:nvPr/>
        </p:nvSpPr>
        <p:spPr>
          <a:xfrm>
            <a:off x="2492048" y="3908000"/>
            <a:ext cx="3576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highlight>
                  <a:srgbClr val="FFFFFF"/>
                </a:highlight>
              </a:rPr>
              <a:t>https://www.youtube.com/watch?v=DYDmBoV99Xg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9"/>
          <p:cNvSpPr txBox="1"/>
          <p:nvPr/>
        </p:nvSpPr>
        <p:spPr>
          <a:xfrm>
            <a:off x="1026394" y="1305581"/>
            <a:ext cx="67332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Definir roles</a:t>
            </a:r>
            <a:endParaRPr sz="21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Generar un plan del proyecto, indicando etapas, entregables</a:t>
            </a:r>
            <a:endParaRPr sz="21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Debe cumplir con el calendario de la asignatura</a:t>
            </a:r>
            <a:endParaRPr sz="21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Llevar la planificación en Jira </a:t>
            </a:r>
            <a:endParaRPr sz="21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1026394" y="3907988"/>
            <a:ext cx="12282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Material de apoyo Jira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0"/>
          <p:cNvSpPr txBox="1"/>
          <p:nvPr>
            <p:ph type="title"/>
          </p:nvPr>
        </p:nvSpPr>
        <p:spPr>
          <a:xfrm>
            <a:off x="200381" y="142125"/>
            <a:ext cx="78867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Arquitectura</a:t>
            </a:r>
            <a:endParaRPr/>
          </a:p>
        </p:txBody>
      </p:sp>
      <p:sp>
        <p:nvSpPr>
          <p:cNvPr id="204" name="Google Shape;204;p20"/>
          <p:cNvSpPr txBox="1"/>
          <p:nvPr/>
        </p:nvSpPr>
        <p:spPr>
          <a:xfrm>
            <a:off x="1026394" y="1297369"/>
            <a:ext cx="67332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Generar arquitectura basada en patrones de diseño de industria</a:t>
            </a:r>
            <a:endParaRPr sz="21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Seleccionar ambiente, idealmente cloud</a:t>
            </a:r>
            <a:endParaRPr sz="21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alibri"/>
              <a:buChar char="●"/>
            </a:pPr>
            <a:r>
              <a:rPr lang="es" sz="2100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Documentar arquitectura</a:t>
            </a:r>
            <a:endParaRPr sz="2100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Algunos factor claves de los equipos exitosos</a:t>
            </a:r>
            <a:endParaRPr/>
          </a:p>
        </p:txBody>
      </p:sp>
      <p:sp>
        <p:nvSpPr>
          <p:cNvPr id="210" name="Google Shape;210;p2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Dedican todo el tiempo necesario desde el día 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</a:t>
            </a:r>
            <a:r>
              <a:rPr lang="es"/>
              <a:t>juntan</a:t>
            </a:r>
            <a:r>
              <a:rPr lang="es"/>
              <a:t> y trabajan durante la semana y usan la sesión de clases para obtener feedback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Enfocan los esfuerzos en lo “core” del sistema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Trabajan para que el proyecto esté funcionando en la semana 15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Todos trabajan de manera activa desde sus roles. En caso de problemas lo conversan/escalan oportunamente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comunican y hacen consultas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